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5330825" cy="756285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1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/>
    <p:restoredTop sz="86500"/>
  </p:normalViewPr>
  <p:slideViewPr>
    <p:cSldViewPr snapToGrid="0" snapToObjects="1">
      <p:cViewPr varScale="1">
        <p:scale>
          <a:sx n="51" d="100"/>
          <a:sy n="51" d="100"/>
        </p:scale>
        <p:origin x="1240" y="192"/>
      </p:cViewPr>
      <p:guideLst>
        <p:guide orient="horz" pos="2382"/>
        <p:guide pos="1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F1CDE-7F50-1548-ADF2-DAB0727CC3A8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41563" y="1143000"/>
            <a:ext cx="2174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CE18-1A3F-AA4E-BDF9-7FDE1DEBE8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5CE18-1A3F-AA4E-BDF9-7FDE1DEBE88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80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5CE18-1A3F-AA4E-BDF9-7FDE1DEBE88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47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9812" y="2349386"/>
            <a:ext cx="4531201" cy="1621111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99624" y="4285615"/>
            <a:ext cx="3731578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26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99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2253570" y="334377"/>
            <a:ext cx="698745" cy="7116431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5483" y="334377"/>
            <a:ext cx="2009240" cy="711643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67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3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099" y="4859832"/>
            <a:ext cx="4531201" cy="150206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1099" y="3205459"/>
            <a:ext cx="4531201" cy="165437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47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55483" y="1946734"/>
            <a:ext cx="1353993" cy="55040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598322" y="1946734"/>
            <a:ext cx="1353992" cy="55040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980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6541" y="302865"/>
            <a:ext cx="4797743" cy="1260475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6541" y="1692889"/>
            <a:ext cx="2355373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66541" y="2398404"/>
            <a:ext cx="2355373" cy="43573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2707985" y="1692889"/>
            <a:ext cx="2356299" cy="7055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707985" y="2398404"/>
            <a:ext cx="2356299" cy="43573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51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46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34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6541" y="301113"/>
            <a:ext cx="1753805" cy="12814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84205" y="301114"/>
            <a:ext cx="2980079" cy="64546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66541" y="1582597"/>
            <a:ext cx="1753805" cy="5173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072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4879" y="5293995"/>
            <a:ext cx="3198495" cy="6249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44879" y="675755"/>
            <a:ext cx="3198495" cy="4537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44879" y="5918981"/>
            <a:ext cx="3198495" cy="88758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16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66541" y="302865"/>
            <a:ext cx="4797743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6541" y="1764666"/>
            <a:ext cx="4797743" cy="499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266541" y="7009642"/>
            <a:ext cx="12438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984D-11D9-184D-B52F-6975D4C33EA3}" type="datetimeFigureOut">
              <a:rPr lang="it-IT" smtClean="0"/>
              <a:t>08/04/24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821365" y="7009642"/>
            <a:ext cx="168809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3820425" y="7009642"/>
            <a:ext cx="1243859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FC7F8-00F6-9C4C-B056-8842B8E11B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29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cetta CONTADINE a5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0"/>
            <a:ext cx="5330825" cy="75619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2256714"/>
            <a:ext cx="5330825" cy="502020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400" b="1" kern="1200" dirty="0">
                <a:solidFill>
                  <a:srgbClr val="800000"/>
                </a:solidFill>
                <a:latin typeface="OPTIMajerIrregular"/>
                <a:cs typeface="OPTIMajerIrregular"/>
              </a:rPr>
              <a:t>Risotto barbabietole, gorgonzola e noci </a:t>
            </a:r>
            <a:endParaRPr lang="pt-BR" sz="2400" kern="1200" dirty="0">
              <a:solidFill>
                <a:schemeClr val="bg1"/>
              </a:solidFill>
              <a:latin typeface="Avenir Bold"/>
              <a:cs typeface="Avenir Bold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33574" y="2935294"/>
            <a:ext cx="2994786" cy="448479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9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PREPARAZIONE</a:t>
            </a:r>
          </a:p>
          <a:p>
            <a:pPr>
              <a:lnSpc>
                <a:spcPct val="9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 E COTTURA</a:t>
            </a:r>
          </a:p>
        </p:txBody>
      </p:sp>
      <p:sp>
        <p:nvSpPr>
          <p:cNvPr id="8" name="Rettangolo 7"/>
          <p:cNvSpPr/>
          <p:nvPr/>
        </p:nvSpPr>
        <p:spPr>
          <a:xfrm>
            <a:off x="264559" y="2975819"/>
            <a:ext cx="2994786" cy="427704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9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INGREDIENTI</a:t>
            </a:r>
            <a:b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</a:br>
            <a:r>
              <a:rPr lang="it-IT" sz="10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PER 4 PERSONE</a:t>
            </a:r>
            <a:endParaRPr lang="it-IT" sz="1200" b="1" kern="1200" dirty="0">
              <a:solidFill>
                <a:srgbClr val="8D2950"/>
              </a:solidFill>
              <a:latin typeface="OPTIMajerIrregular"/>
              <a:cs typeface="OPTIMajerIrregular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07108" y="2940529"/>
            <a:ext cx="8242300" cy="267532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8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     </a:t>
            </a:r>
            <a:r>
              <a:rPr lang="it-IT" sz="1200" b="1" kern="1200" spc="-150" dirty="0">
                <a:solidFill>
                  <a:srgbClr val="8D2950"/>
                </a:solidFill>
                <a:latin typeface="OPTIMajerIrregular"/>
                <a:cs typeface="OPTIMajerIrregular"/>
              </a:rPr>
              <a:t>      </a:t>
            </a:r>
            <a:r>
              <a:rPr lang="it-IT" sz="1200" b="1" spc="-150" dirty="0">
                <a:solidFill>
                  <a:srgbClr val="8D2950"/>
                </a:solidFill>
                <a:latin typeface="OPTIMajerIrregular"/>
                <a:cs typeface="OPTIMajerIrregular"/>
              </a:rPr>
              <a:t>20</a:t>
            </a:r>
            <a:r>
              <a:rPr lang="it-IT" sz="1200" b="1" kern="1200" spc="-150" dirty="0">
                <a:solidFill>
                  <a:srgbClr val="8D2950"/>
                </a:solidFill>
                <a:latin typeface="OPTIMajerIrregular"/>
                <a:cs typeface="OPTIMajerIrregular"/>
              </a:rPr>
              <a:t>   </a:t>
            </a: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minuti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43837" y="770884"/>
            <a:ext cx="1174750" cy="208414"/>
          </a:xfrm>
          <a:prstGeom prst="rect">
            <a:avLst/>
          </a:prstGeom>
          <a:noFill/>
        </p:spPr>
        <p:txBody>
          <a:bodyPr wrap="square" lIns="114958" tIns="57479" rIns="114958" bIns="57479" rtlCol="0">
            <a:spAutoFit/>
          </a:bodyPr>
          <a:lstStyle/>
          <a:p>
            <a:pPr algn="ctr"/>
            <a:r>
              <a:rPr lang="it-IT" sz="600" b="1" kern="1200" dirty="0">
                <a:solidFill>
                  <a:srgbClr val="019540"/>
                </a:solidFill>
                <a:latin typeface="Futura Light" charset="0"/>
                <a:ea typeface="Futura Light" charset="0"/>
                <a:cs typeface="Futura Light" charset="0"/>
              </a:rPr>
              <a:t>PIEMONTE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" y="3236012"/>
            <a:ext cx="1933574" cy="3647817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90000"/>
              </a:lnSpc>
            </a:pPr>
            <a:endParaRPr lang="it-IT" sz="1200" b="1" u="sng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>
              <a:lnSpc>
                <a:spcPct val="90000"/>
              </a:lnSpc>
            </a:pPr>
            <a:r>
              <a:rPr lang="it-IT" sz="1200" b="1" u="sng" dirty="0">
                <a:solidFill>
                  <a:srgbClr val="8D2950"/>
                </a:solidFill>
                <a:latin typeface="OPTIMajerIrregular"/>
                <a:cs typeface="OPTIMajerIrregular"/>
              </a:rPr>
              <a:t>INGREDIENTI</a:t>
            </a:r>
          </a:p>
          <a:p>
            <a:pPr>
              <a:lnSpc>
                <a:spcPct val="90000"/>
              </a:lnSpc>
            </a:pPr>
            <a:endParaRPr lang="it-IT" sz="900" b="1" u="sng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300 gr. di riso Arborio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4 barbabietole rosse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100 gr. di gorgonzola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30 gr. di noci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20 gr. di burro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Brodo vegetale q.b.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Pepe nero q.b.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Sale q.b.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2 cucchiai di olio evo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900" b="1" dirty="0">
              <a:solidFill>
                <a:srgbClr val="8D2950"/>
              </a:solidFill>
              <a:latin typeface="OPTIMajerIrregular"/>
              <a:cs typeface="OPTIMajerIrregular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933575" y="3435750"/>
            <a:ext cx="3307020" cy="3624733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 algn="just"/>
            <a:r>
              <a:rPr lang="it-IT" sz="1200" b="1" u="sng" dirty="0">
                <a:solidFill>
                  <a:srgbClr val="8D2950"/>
                </a:solidFill>
                <a:latin typeface="OPTIMajerIrregular"/>
                <a:cs typeface="OPTIMajerIrregular"/>
              </a:rPr>
              <a:t>PREPARAZIONE</a:t>
            </a:r>
          </a:p>
          <a:p>
            <a:pPr algn="just"/>
            <a:endParaRPr lang="it-IT" sz="1200" b="1" u="sng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sbucciate le barbabietole. Dopo averle pelate sciacquatele sotto l’acqua corrente quindi grattugiatele con una grattugia a fori larghi e tenete da parte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In un tegame versate un filo di olio evo, fatelo scaldare un po’, quindi fate sciogliere anche circa 20 g di burro, quindi aggiungete il riso e fatelo tostare per un paio di minuti a fuoco dolce. Tostato il riso, aggiungete le barbabietole grattugiate. Mescolate un po’ e poi aggiungete man mano il brodo vegetale bollente e fate in modo che il riso sia sempre coperto dal brodo.</a:t>
            </a:r>
            <a:br>
              <a:rPr lang="it-IT" sz="950" dirty="0">
                <a:solidFill>
                  <a:srgbClr val="8D2950"/>
                </a:solidFill>
                <a:latin typeface="OPTIMajerIrregular"/>
              </a:rPr>
            </a:br>
            <a:r>
              <a:rPr lang="it-IT" sz="950" dirty="0">
                <a:solidFill>
                  <a:srgbClr val="8D2950"/>
                </a:solidFill>
                <a:latin typeface="OPTIMajerIrregular"/>
              </a:rPr>
              <a:t>Arrivati quasi al termine della cottura regolate di sale e proseguite la cottura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Quando il riso è pronto allontanate la pentola dal fuoco e mantecate con il gorgonzola. Mescolate energicamente finché non sarà completamente incorporato. Impiattate il risotto e completate aggiungendo delle noci tritate, qualche pezzettino di gorgonzola e una macinata di pepe nero. A questo punto il vostro risotto è pronto per essere portato a tavola.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b="1" kern="1200" dirty="0">
              <a:solidFill>
                <a:srgbClr val="8D2950"/>
              </a:solidFill>
              <a:latin typeface="OPTIMajerIrregular"/>
              <a:cs typeface="OPTIMajerIrregular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05B63A-52C7-434C-B211-5A23D573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437" y="219192"/>
            <a:ext cx="912969" cy="32844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6BCFDCD-2F85-AF47-B9A1-155A66E1D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062" y="567485"/>
            <a:ext cx="952805" cy="3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6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cetta CONTADINE a5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0"/>
            <a:ext cx="5330825" cy="75619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2256714"/>
            <a:ext cx="5330825" cy="502020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 algn="ctr">
              <a:lnSpc>
                <a:spcPct val="110000"/>
              </a:lnSpc>
            </a:pPr>
            <a:r>
              <a:rPr lang="it-IT" sz="2400" b="1" kern="1200" dirty="0">
                <a:solidFill>
                  <a:srgbClr val="800000"/>
                </a:solidFill>
                <a:latin typeface="OPTIMajerIrregular"/>
                <a:cs typeface="OPTIMajerIrregular"/>
              </a:rPr>
              <a:t>Risotto porri, caprino e noci </a:t>
            </a:r>
            <a:endParaRPr lang="pt-BR" sz="2400" kern="1200" dirty="0">
              <a:solidFill>
                <a:schemeClr val="bg1"/>
              </a:solidFill>
              <a:latin typeface="Avenir Bold"/>
              <a:cs typeface="Avenir Bold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33574" y="2935294"/>
            <a:ext cx="2994786" cy="448479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9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PREPARAZIONE</a:t>
            </a:r>
          </a:p>
          <a:p>
            <a:pPr>
              <a:lnSpc>
                <a:spcPct val="9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 E COTTURA</a:t>
            </a:r>
          </a:p>
        </p:txBody>
      </p:sp>
      <p:sp>
        <p:nvSpPr>
          <p:cNvPr id="8" name="Rettangolo 7"/>
          <p:cNvSpPr/>
          <p:nvPr/>
        </p:nvSpPr>
        <p:spPr>
          <a:xfrm>
            <a:off x="264559" y="2931939"/>
            <a:ext cx="2994786" cy="427704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9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INGREDIENTI</a:t>
            </a:r>
            <a:b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</a:br>
            <a:r>
              <a:rPr lang="it-IT" sz="10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PER 4 PERSONE</a:t>
            </a:r>
            <a:endParaRPr lang="it-IT" sz="1200" b="1" kern="1200" dirty="0">
              <a:solidFill>
                <a:srgbClr val="8D2950"/>
              </a:solidFill>
              <a:latin typeface="OPTIMajerIrregular"/>
              <a:cs typeface="OPTIMajerIrregular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07108" y="2940529"/>
            <a:ext cx="8242300" cy="267532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80000"/>
              </a:lnSpc>
            </a:pP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     </a:t>
            </a:r>
            <a:r>
              <a:rPr lang="it-IT" sz="1200" b="1" kern="1200" spc="-150" dirty="0">
                <a:solidFill>
                  <a:srgbClr val="8D2950"/>
                </a:solidFill>
                <a:latin typeface="OPTIMajerIrregular"/>
                <a:cs typeface="OPTIMajerIrregular"/>
              </a:rPr>
              <a:t>      3</a:t>
            </a:r>
            <a:r>
              <a:rPr lang="it-IT" sz="1200" b="1" spc="-150" dirty="0">
                <a:solidFill>
                  <a:srgbClr val="8D2950"/>
                </a:solidFill>
                <a:latin typeface="OPTIMajerIrregular"/>
                <a:cs typeface="OPTIMajerIrregular"/>
              </a:rPr>
              <a:t>0</a:t>
            </a:r>
            <a:r>
              <a:rPr lang="it-IT" sz="1200" b="1" kern="1200" spc="-150" dirty="0">
                <a:solidFill>
                  <a:srgbClr val="8D2950"/>
                </a:solidFill>
                <a:latin typeface="OPTIMajerIrregular"/>
                <a:cs typeface="OPTIMajerIrregular"/>
              </a:rPr>
              <a:t>   </a:t>
            </a:r>
            <a:r>
              <a:rPr lang="it-IT" sz="1200" b="1" kern="1200" dirty="0">
                <a:solidFill>
                  <a:srgbClr val="8D2950"/>
                </a:solidFill>
                <a:latin typeface="OPTIMajerIrregular"/>
                <a:cs typeface="OPTIMajerIrregular"/>
              </a:rPr>
              <a:t>minuti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43837" y="770884"/>
            <a:ext cx="1174750" cy="208414"/>
          </a:xfrm>
          <a:prstGeom prst="rect">
            <a:avLst/>
          </a:prstGeom>
          <a:noFill/>
        </p:spPr>
        <p:txBody>
          <a:bodyPr wrap="square" lIns="114958" tIns="57479" rIns="114958" bIns="57479" rtlCol="0">
            <a:spAutoFit/>
          </a:bodyPr>
          <a:lstStyle/>
          <a:p>
            <a:pPr algn="ctr"/>
            <a:r>
              <a:rPr lang="it-IT" sz="600" b="1" kern="1200" dirty="0">
                <a:solidFill>
                  <a:srgbClr val="019540"/>
                </a:solidFill>
                <a:latin typeface="Futura Light" charset="0"/>
                <a:ea typeface="Futura Light" charset="0"/>
                <a:cs typeface="Futura Light" charset="0"/>
              </a:rPr>
              <a:t>PIEMONTE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3853" y="3291832"/>
            <a:ext cx="1933574" cy="3232318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>
              <a:lnSpc>
                <a:spcPct val="90000"/>
              </a:lnSpc>
            </a:pPr>
            <a:endParaRPr lang="it-IT" sz="1200" b="1" u="sng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>
              <a:lnSpc>
                <a:spcPct val="90000"/>
              </a:lnSpc>
            </a:pPr>
            <a:r>
              <a:rPr lang="it-IT" sz="1200" b="1" u="sng" dirty="0">
                <a:solidFill>
                  <a:srgbClr val="8D2950"/>
                </a:solidFill>
                <a:latin typeface="OPTIMajerIrregular"/>
                <a:cs typeface="OPTIMajerIrregular"/>
              </a:rPr>
              <a:t>INGREDIENTI</a:t>
            </a:r>
          </a:p>
          <a:p>
            <a:pPr>
              <a:lnSpc>
                <a:spcPct val="90000"/>
              </a:lnSpc>
            </a:pPr>
            <a:endParaRPr lang="it-IT" sz="900" b="1" u="sng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300 gr. di riso Arborio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800 gr. di porri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50 gr. di noci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80 g. di caprino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50 gr. di burro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Brodo vegetale q.b.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Pepe nero q.b.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Sale q.b.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srgbClr val="8D2950"/>
                </a:solidFill>
                <a:latin typeface="OPTIMajerIrregular"/>
                <a:cs typeface="OPTIMajerIrregular"/>
              </a:rPr>
              <a:t>2 cucchiai di olio evo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900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900" b="1" dirty="0">
              <a:solidFill>
                <a:srgbClr val="8D2950"/>
              </a:solidFill>
              <a:latin typeface="OPTIMajerIrregular"/>
              <a:cs typeface="OPTIMajerIrregular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933575" y="3435750"/>
            <a:ext cx="3307020" cy="3409290"/>
          </a:xfrm>
          <a:prstGeom prst="rect">
            <a:avLst/>
          </a:prstGeom>
        </p:spPr>
        <p:txBody>
          <a:bodyPr wrap="square" lIns="114958" tIns="57479" rIns="114958" bIns="57479">
            <a:spAutoFit/>
          </a:bodyPr>
          <a:lstStyle/>
          <a:p>
            <a:pPr algn="just"/>
            <a:r>
              <a:rPr lang="it-IT" sz="1200" b="1" u="sng" dirty="0">
                <a:solidFill>
                  <a:srgbClr val="8D2950"/>
                </a:solidFill>
                <a:latin typeface="OPTIMajerIrregular"/>
                <a:cs typeface="OPTIMajerIrregular"/>
              </a:rPr>
              <a:t>PREPARAZIONE</a:t>
            </a:r>
          </a:p>
          <a:p>
            <a:pPr algn="just"/>
            <a:endParaRPr lang="it-IT" sz="1200" b="1" u="sng" dirty="0">
              <a:solidFill>
                <a:srgbClr val="8D2950"/>
              </a:solidFill>
              <a:latin typeface="OPTIMajerIrregular"/>
              <a:cs typeface="OPTIMajerIrregular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Per prima cosa pulite i porri, incideteli, apriteli leggermente e sciacquateli in modo da eliminare la parte terrosa, quindi affettateli. Una volta affettati, stufateli a fuoco basso con circa 30 g di burro e un po’ di olio in un tegame, salateli leggermente. Occorreranno circa 15 minuti coperto, aggiungete poca acqua calda all'occorrenza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Quando saranno morbidi ma ancora piuttosto integri, metteteli da parte e in un’altra padella mettete il burro rimanente e un goccio di olio e fate tostare il riso. Fatelo tostare per 2-3 minuti a fuoco dolce e quando il chicco diventa traslucido, copritelo con del brodo bollente, sovrastandolo di almeno un dito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Quando il liquido si è consumato, aggiungete i porri e altro brodo bollente, quindi portate a cottura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Togliete dal fuoco e mantecate con il caprino, lasciate riposare un paio di minuti e nel frattempo tritate le noci, quindi aggiungetele al risotto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it-IT" sz="950" dirty="0">
                <a:solidFill>
                  <a:srgbClr val="8D2950"/>
                </a:solidFill>
                <a:latin typeface="OPTIMajerIrregular"/>
              </a:rPr>
              <a:t>Impiattate e servite con una bella macinata di pepe nero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DA5681D-A035-A142-A696-BC79F1DB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763" y="205844"/>
            <a:ext cx="912969" cy="32844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98DAAD-41C1-594A-B958-2DF4F17B8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736" y="560811"/>
            <a:ext cx="952805" cy="3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3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483</Words>
  <Application>Microsoft Macintosh PowerPoint</Application>
  <PresentationFormat>Personalizzato</PresentationFormat>
  <Paragraphs>52</Paragraphs>
  <Slides>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8" baseType="lpstr">
      <vt:lpstr>Arial</vt:lpstr>
      <vt:lpstr>Avenir Bold</vt:lpstr>
      <vt:lpstr>Calibri</vt:lpstr>
      <vt:lpstr>Futura Light</vt:lpstr>
      <vt:lpstr>OPTIMajerIrregular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..</dc:creator>
  <cp:lastModifiedBy>Microsoft Office User</cp:lastModifiedBy>
  <cp:revision>36</cp:revision>
  <dcterms:created xsi:type="dcterms:W3CDTF">2020-04-24T14:45:16Z</dcterms:created>
  <dcterms:modified xsi:type="dcterms:W3CDTF">2024-04-08T08:20:14Z</dcterms:modified>
</cp:coreProperties>
</file>